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0"/>
  </p:notesMasterIdLst>
  <p:sldIdLst>
    <p:sldId id="259" r:id="rId2"/>
    <p:sldId id="260" r:id="rId3"/>
    <p:sldId id="257" r:id="rId4"/>
    <p:sldId id="261" r:id="rId5"/>
    <p:sldId id="262" r:id="rId6"/>
    <p:sldId id="263" r:id="rId7"/>
    <p:sldId id="258" r:id="rId8"/>
    <p:sldId id="264" r:id="rId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AF21"/>
    <a:srgbClr val="1DAF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67" autoAdjust="0"/>
  </p:normalViewPr>
  <p:slideViewPr>
    <p:cSldViewPr>
      <p:cViewPr varScale="1">
        <p:scale>
          <a:sx n="107" d="100"/>
          <a:sy n="107" d="100"/>
        </p:scale>
        <p:origin x="-16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A67A61C-7AE3-4D57-B7F1-5BD8B7B40C1E}" type="datetimeFigureOut">
              <a:rPr lang="zh-CN" altLang="en-US"/>
              <a:pPr>
                <a:defRPr/>
              </a:pPr>
              <a:t>2022/9/20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91B0924-D1CE-439C-8213-A78BF4CC40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43381E-2E02-4D51-8608-FB4AC93F6D3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94495-C5D6-4209-A295-A43F1B5F6EFB}" type="datetimeFigureOut">
              <a:rPr lang="zh-CN" altLang="en-US"/>
              <a:pPr>
                <a:defRPr/>
              </a:pPr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D1358-D8A2-40FB-94A7-74374BF31F5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7B7A6-D8FD-4D2D-A0FA-0F76C85E1D0C}" type="datetimeFigureOut">
              <a:rPr lang="zh-CN" altLang="en-US"/>
              <a:pPr>
                <a:defRPr/>
              </a:pPr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935AA-A650-4382-9BC1-8CDFD5135C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C4ED6-E4FC-426D-B7E4-B58E0943C82A}" type="datetimeFigureOut">
              <a:rPr lang="zh-CN" altLang="en-US"/>
              <a:pPr>
                <a:defRPr/>
              </a:pPr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1E3C9-EF29-4655-9603-341C44A1E3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D2BA0-8239-41EE-9794-0591F007EBC7}" type="datetimeFigureOut">
              <a:rPr lang="zh-CN" altLang="en-US"/>
              <a:pPr>
                <a:defRPr/>
              </a:pPr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4B62F-F44D-41AD-9686-123777E9AD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B75B-DE70-4DE4-9DE8-3EE371D9E8AD}" type="datetimeFigureOut">
              <a:rPr lang="zh-CN" altLang="en-US"/>
              <a:pPr>
                <a:defRPr/>
              </a:pPr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FA998-3601-47B9-AEF2-ED30BF068C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34D5E-9E51-41B4-9BBD-3335ADC06DFF}" type="datetimeFigureOut">
              <a:rPr lang="zh-CN" altLang="en-US"/>
              <a:pPr>
                <a:defRPr/>
              </a:pPr>
              <a:t>2022/9/20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C190F-645F-483E-B1FF-DCDFD2D9D3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7F33D-E87A-4CDB-ADE6-D827A8195090}" type="datetimeFigureOut">
              <a:rPr lang="zh-CN" altLang="en-US"/>
              <a:pPr>
                <a:defRPr/>
              </a:pPr>
              <a:t>2022/9/20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F8587-DB54-4574-AC1D-1E58507385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63D7B-9254-490D-8578-77F87E576FEB}" type="datetimeFigureOut">
              <a:rPr lang="zh-CN" altLang="en-US"/>
              <a:pPr>
                <a:defRPr/>
              </a:pPr>
              <a:t>2022/9/20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6BD72-1473-40A6-903A-D12CAE059D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37128-2168-450C-ACE9-2104F3E21A33}" type="datetimeFigureOut">
              <a:rPr lang="zh-CN" altLang="en-US"/>
              <a:pPr>
                <a:defRPr/>
              </a:pPr>
              <a:t>2022/9/20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1B943-E60A-47F2-9B16-CC4F2E6FDD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DF666-6214-40E0-8735-FDCA03F18274}" type="datetimeFigureOut">
              <a:rPr lang="zh-CN" altLang="en-US"/>
              <a:pPr>
                <a:defRPr/>
              </a:pPr>
              <a:t>2022/9/20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33B6C-321C-4A98-B757-B916775800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45F72-6BFE-4323-855F-0CD883CDAA3A}" type="datetimeFigureOut">
              <a:rPr lang="zh-CN" altLang="en-US"/>
              <a:pPr>
                <a:defRPr/>
              </a:pPr>
              <a:t>2022/9/20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9B1F4-B4ED-4827-A639-3EE35627B7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A890A51-305C-4F91-997A-72D46102D887}" type="datetimeFigureOut">
              <a:rPr lang="zh-CN" altLang="en-US"/>
              <a:pPr>
                <a:defRPr/>
              </a:pPr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FC1DC66-C4CC-4630-B9A6-76B42CDFDF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2" r:id="rId2"/>
    <p:sldLayoutId id="2147483801" r:id="rId3"/>
    <p:sldLayoutId id="2147483800" r:id="rId4"/>
    <p:sldLayoutId id="2147483799" r:id="rId5"/>
    <p:sldLayoutId id="2147483798" r:id="rId6"/>
    <p:sldLayoutId id="2147483797" r:id="rId7"/>
    <p:sldLayoutId id="2147483796" r:id="rId8"/>
    <p:sldLayoutId id="2147483795" r:id="rId9"/>
    <p:sldLayoutId id="2147483794" r:id="rId10"/>
    <p:sldLayoutId id="214748379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ctrTitle"/>
          </p:nvPr>
        </p:nvSpPr>
        <p:spPr>
          <a:xfrm>
            <a:off x="684213" y="2708275"/>
            <a:ext cx="7848600" cy="1701800"/>
          </a:xfrm>
        </p:spPr>
        <p:txBody>
          <a:bodyPr/>
          <a:lstStyle/>
          <a:p>
            <a:r>
              <a:rPr lang="zh-CN" altLang="en-US" sz="5400" smtClean="0">
                <a:latin typeface="方正粗倩简体"/>
                <a:ea typeface="方正粗倩简体"/>
                <a:cs typeface="方正粗倩简体"/>
              </a:rPr>
              <a:t>江西佳达实业有限公司</a:t>
            </a:r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2267744" y="4941167"/>
            <a:ext cx="51839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4800" dirty="0">
                <a:latin typeface="方正粗倩简体"/>
                <a:ea typeface="方正粗倩简体"/>
                <a:cs typeface="方正粗倩简体"/>
              </a:rPr>
              <a:t>企业简介</a:t>
            </a:r>
          </a:p>
        </p:txBody>
      </p:sp>
      <p:pic>
        <p:nvPicPr>
          <p:cNvPr id="14339" name="图片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5713" y="692150"/>
            <a:ext cx="127635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内容占位符 2"/>
          <p:cNvSpPr>
            <a:spLocks noGrp="1"/>
          </p:cNvSpPr>
          <p:nvPr>
            <p:ph idx="1"/>
          </p:nvPr>
        </p:nvSpPr>
        <p:spPr>
          <a:xfrm>
            <a:off x="4643438" y="1362075"/>
            <a:ext cx="2736850" cy="4319588"/>
          </a:xfrm>
        </p:spPr>
        <p:txBody>
          <a:bodyPr/>
          <a:lstStyle/>
          <a:p>
            <a:r>
              <a:rPr lang="zh-CN" altLang="en-US" sz="2800" smtClean="0">
                <a:latin typeface="方正大黑简体"/>
                <a:ea typeface="方正大黑简体"/>
                <a:cs typeface="方正大黑简体"/>
              </a:rPr>
              <a:t>公司简介</a:t>
            </a:r>
            <a:endParaRPr lang="en-US" altLang="zh-CN" sz="2800" smtClean="0">
              <a:latin typeface="方正大黑简体"/>
              <a:ea typeface="方正大黑简体"/>
              <a:cs typeface="方正大黑简体"/>
            </a:endParaRPr>
          </a:p>
          <a:p>
            <a:endParaRPr lang="en-US" altLang="zh-CN" sz="2800" smtClean="0">
              <a:latin typeface="方正大黑简体"/>
              <a:ea typeface="方正大黑简体"/>
              <a:cs typeface="方正大黑简体"/>
            </a:endParaRPr>
          </a:p>
          <a:p>
            <a:r>
              <a:rPr lang="zh-CN" altLang="en-US" sz="2800" smtClean="0">
                <a:latin typeface="方正大黑简体"/>
                <a:ea typeface="方正大黑简体"/>
                <a:cs typeface="方正大黑简体"/>
              </a:rPr>
              <a:t>产品说明</a:t>
            </a:r>
            <a:endParaRPr lang="en-US" altLang="zh-CN" sz="2800" smtClean="0">
              <a:latin typeface="方正大黑简体"/>
              <a:ea typeface="方正大黑简体"/>
              <a:cs typeface="方正大黑简体"/>
            </a:endParaRPr>
          </a:p>
          <a:p>
            <a:endParaRPr lang="en-US" altLang="zh-CN" sz="2800" smtClean="0">
              <a:latin typeface="方正大黑简体"/>
              <a:ea typeface="方正大黑简体"/>
              <a:cs typeface="方正大黑简体"/>
            </a:endParaRPr>
          </a:p>
          <a:p>
            <a:r>
              <a:rPr lang="zh-CN" altLang="en-US" sz="2800" smtClean="0">
                <a:latin typeface="方正大黑简体"/>
                <a:ea typeface="方正大黑简体"/>
                <a:cs typeface="方正大黑简体"/>
              </a:rPr>
              <a:t>工艺介绍</a:t>
            </a:r>
            <a:endParaRPr lang="en-US" altLang="zh-CN" sz="2800" smtClean="0">
              <a:latin typeface="方正大黑简体"/>
              <a:ea typeface="方正大黑简体"/>
              <a:cs typeface="方正大黑简体"/>
            </a:endParaRPr>
          </a:p>
          <a:p>
            <a:endParaRPr lang="en-US" altLang="zh-CN" sz="2800" smtClean="0">
              <a:latin typeface="方正大黑简体"/>
              <a:ea typeface="方正大黑简体"/>
              <a:cs typeface="方正大黑简体"/>
            </a:endParaRPr>
          </a:p>
          <a:p>
            <a:r>
              <a:rPr lang="zh-CN" altLang="en-US" sz="2800" smtClean="0">
                <a:latin typeface="方正大黑简体"/>
                <a:ea typeface="方正大黑简体"/>
                <a:cs typeface="方正大黑简体"/>
              </a:rPr>
              <a:t>膳食原则    </a:t>
            </a:r>
            <a:endParaRPr lang="en-US" altLang="zh-CN" sz="2800" smtClean="0">
              <a:latin typeface="方正大黑简体"/>
              <a:ea typeface="方正大黑简体"/>
              <a:cs typeface="方正大黑简体"/>
            </a:endParaRPr>
          </a:p>
          <a:p>
            <a:endParaRPr lang="en-US" altLang="zh-CN" sz="1000" smtClean="0">
              <a:latin typeface="方正大黑简体"/>
              <a:ea typeface="方正大黑简体"/>
              <a:cs typeface="方正大黑简体"/>
            </a:endParaRPr>
          </a:p>
        </p:txBody>
      </p:sp>
      <p:sp>
        <p:nvSpPr>
          <p:cNvPr id="16386" name="TextBox 6"/>
          <p:cNvSpPr txBox="1">
            <a:spLocks noChangeArrowheads="1"/>
          </p:cNvSpPr>
          <p:nvPr/>
        </p:nvSpPr>
        <p:spPr bwMode="auto">
          <a:xfrm>
            <a:off x="1692275" y="1333500"/>
            <a:ext cx="1943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>
                <a:latin typeface="方正大黑简体"/>
                <a:ea typeface="方正大黑简体"/>
                <a:cs typeface="方正大黑简体"/>
              </a:rPr>
              <a:t>目  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3949700"/>
            <a:ext cx="6650037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7450" y="620713"/>
            <a:ext cx="6697663" cy="287337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1800" dirty="0" smtClean="0">
                <a:latin typeface="方正大黑简体" pitchFamily="65" charset="-122"/>
                <a:ea typeface="方正大黑简体" pitchFamily="65" charset="-122"/>
              </a:rPr>
              <a:t>公司简介    </a:t>
            </a:r>
            <a:r>
              <a:rPr lang="en-US" altLang="zh-CN" sz="1800" dirty="0" smtClean="0">
                <a:latin typeface="方正大黑简体" pitchFamily="65" charset="-122"/>
                <a:ea typeface="方正大黑简体" pitchFamily="65" charset="-122"/>
              </a:rPr>
              <a:t>Company profile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CN" sz="1000" dirty="0" smtClean="0">
              <a:latin typeface="方正大黑简体" pitchFamily="65" charset="-122"/>
              <a:ea typeface="方正大黑简体" pitchFamily="65" charset="-122"/>
            </a:endParaRPr>
          </a:p>
        </p:txBody>
      </p:sp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1187450" y="1052513"/>
            <a:ext cx="6985000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400">
                <a:latin typeface="黑体" pitchFamily="2" charset="-122"/>
                <a:ea typeface="黑体" pitchFamily="2" charset="-122"/>
              </a:rPr>
              <a:t>    江西佳达实业有限公司成立于</a:t>
            </a:r>
            <a:r>
              <a:rPr lang="en-US" altLang="zh-CN" sz="1400">
                <a:latin typeface="黑体" pitchFamily="2" charset="-122"/>
                <a:ea typeface="黑体" pitchFamily="2" charset="-122"/>
              </a:rPr>
              <a:t>2006</a:t>
            </a:r>
            <a:r>
              <a:rPr lang="zh-CN" altLang="en-US" sz="1400">
                <a:latin typeface="黑体" pitchFamily="2" charset="-122"/>
                <a:ea typeface="黑体" pitchFamily="2" charset="-122"/>
              </a:rPr>
              <a:t>年底，是依托本地区丰富的农林资源建立起来的集精细制造、销售服务、产品开发为一体的专业化公司。</a:t>
            </a:r>
            <a:endParaRPr lang="en-US" altLang="zh-CN" sz="1400">
              <a:latin typeface="黑体" pitchFamily="2" charset="-122"/>
              <a:ea typeface="黑体" pitchFamily="2" charset="-122"/>
            </a:endParaRPr>
          </a:p>
          <a:p>
            <a:pPr>
              <a:lnSpc>
                <a:spcPts val="2200"/>
              </a:lnSpc>
            </a:pPr>
            <a:r>
              <a:rPr lang="zh-CN" altLang="en-US" sz="1400">
                <a:latin typeface="黑体" pitchFamily="2" charset="-122"/>
                <a:ea typeface="黑体" pitchFamily="2" charset="-122"/>
              </a:rPr>
              <a:t>    公司拥有生产低温冷榨茶油的自动化生产线，设备先进，技术力量雄厚。为不断提高产品品质，与中国油脂甩等多家国家科研单位建立了紧密的合作关系，积极进行技术开发和品质更新，积极开发绿色健康产品，目前主要生产高等级冷榨茶油、茶枯饼等产品。</a:t>
            </a:r>
            <a:endParaRPr lang="en-US" altLang="zh-CN" sz="1400">
              <a:latin typeface="黑体" pitchFamily="2" charset="-122"/>
              <a:ea typeface="黑体" pitchFamily="2" charset="-122"/>
            </a:endParaRPr>
          </a:p>
          <a:p>
            <a:pPr>
              <a:lnSpc>
                <a:spcPts val="2200"/>
              </a:lnSpc>
            </a:pPr>
            <a:r>
              <a:rPr lang="en-US" altLang="zh-CN" sz="1400"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1400">
                <a:latin typeface="黑体" pitchFamily="2" charset="-122"/>
                <a:ea typeface="黑体" pitchFamily="2" charset="-122"/>
              </a:rPr>
              <a:t>公司采用现代化的企业管理体制，坚持</a:t>
            </a:r>
            <a:r>
              <a:rPr lang="en-US" altLang="zh-CN" sz="1400">
                <a:latin typeface="黑体" pitchFamily="2" charset="-122"/>
                <a:ea typeface="黑体" pitchFamily="2" charset="-122"/>
              </a:rPr>
              <a:t>“</a:t>
            </a:r>
            <a:r>
              <a:rPr lang="zh-CN" altLang="en-US" sz="1400">
                <a:latin typeface="黑体" pitchFamily="2" charset="-122"/>
                <a:ea typeface="黑体" pitchFamily="2" charset="-122"/>
              </a:rPr>
              <a:t>以人为本</a:t>
            </a:r>
            <a:r>
              <a:rPr lang="en-US" altLang="zh-CN" sz="1400">
                <a:latin typeface="黑体" pitchFamily="2" charset="-122"/>
                <a:ea typeface="黑体" pitchFamily="2" charset="-122"/>
              </a:rPr>
              <a:t>”</a:t>
            </a:r>
            <a:r>
              <a:rPr lang="zh-CN" altLang="en-US" sz="1400">
                <a:latin typeface="黑体" pitchFamily="2" charset="-122"/>
                <a:ea typeface="黑体" pitchFamily="2" charset="-122"/>
              </a:rPr>
              <a:t>的管理思想和</a:t>
            </a:r>
            <a:r>
              <a:rPr lang="en-US" altLang="zh-CN" sz="1400">
                <a:latin typeface="黑体" pitchFamily="2" charset="-122"/>
                <a:ea typeface="黑体" pitchFamily="2" charset="-122"/>
              </a:rPr>
              <a:t>“</a:t>
            </a:r>
            <a:r>
              <a:rPr lang="zh-CN" altLang="en-US" sz="1400">
                <a:latin typeface="黑体" pitchFamily="2" charset="-122"/>
                <a:ea typeface="黑体" pitchFamily="2" charset="-122"/>
              </a:rPr>
              <a:t>以诚为本、以质取胜</a:t>
            </a:r>
            <a:r>
              <a:rPr lang="en-US" altLang="zh-CN" sz="1400">
                <a:latin typeface="黑体" pitchFamily="2" charset="-122"/>
                <a:ea typeface="黑体" pitchFamily="2" charset="-122"/>
              </a:rPr>
              <a:t>”</a:t>
            </a:r>
            <a:r>
              <a:rPr lang="zh-CN" altLang="en-US" sz="1400">
                <a:latin typeface="黑体" pitchFamily="2" charset="-122"/>
                <a:ea typeface="黑体" pitchFamily="2" charset="-122"/>
              </a:rPr>
              <a:t>的企业精神，恪守</a:t>
            </a:r>
            <a:r>
              <a:rPr lang="en-US" altLang="zh-CN" sz="1400">
                <a:latin typeface="黑体" pitchFamily="2" charset="-122"/>
                <a:ea typeface="黑体" pitchFamily="2" charset="-122"/>
              </a:rPr>
              <a:t>“</a:t>
            </a:r>
            <a:r>
              <a:rPr lang="zh-CN" altLang="en-US" sz="1400">
                <a:latin typeface="黑体" pitchFamily="2" charset="-122"/>
                <a:ea typeface="黑体" pitchFamily="2" charset="-122"/>
              </a:rPr>
              <a:t>质量第一、信誉第一、用户至上</a:t>
            </a:r>
            <a:r>
              <a:rPr lang="en-US" altLang="zh-CN" sz="1400">
                <a:latin typeface="黑体" pitchFamily="2" charset="-122"/>
                <a:ea typeface="黑体" pitchFamily="2" charset="-122"/>
              </a:rPr>
              <a:t>”</a:t>
            </a:r>
            <a:r>
              <a:rPr lang="zh-CN" altLang="en-US" sz="1400">
                <a:latin typeface="黑体" pitchFamily="2" charset="-122"/>
                <a:ea typeface="黑体" pitchFamily="2" charset="-122"/>
              </a:rPr>
              <a:t>的服务宗旨，积极开拓进取，坚持产品开发和质量提升，逐步打造成拥有核心产品和核心竞争力的现代化科研企业。</a:t>
            </a:r>
            <a:endParaRPr lang="en-US" altLang="zh-CN" sz="1400"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7450" y="620713"/>
            <a:ext cx="6697663" cy="287337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1800" dirty="0" smtClean="0">
                <a:latin typeface="方正大黑简体" pitchFamily="65" charset="-122"/>
                <a:ea typeface="方正大黑简体" pitchFamily="65" charset="-122"/>
              </a:rPr>
              <a:t>产品说明  </a:t>
            </a:r>
            <a:r>
              <a:rPr lang="en-US" altLang="zh-CN" sz="1800" dirty="0" smtClean="0">
                <a:latin typeface="方正大黑简体" pitchFamily="65" charset="-122"/>
                <a:ea typeface="方正大黑简体" pitchFamily="65" charset="-122"/>
              </a:rPr>
              <a:t>Product  description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CN" sz="1000" dirty="0" smtClean="0">
              <a:latin typeface="方正大黑简体" pitchFamily="65" charset="-122"/>
              <a:ea typeface="方正大黑简体" pitchFamily="65" charset="-122"/>
            </a:endParaRPr>
          </a:p>
        </p:txBody>
      </p:sp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1187450" y="908050"/>
            <a:ext cx="69850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400" dirty="0">
                <a:latin typeface="黑体" pitchFamily="2" charset="-122"/>
                <a:ea typeface="黑体" pitchFamily="2" charset="-122"/>
              </a:rPr>
              <a:t>    茶母山</a:t>
            </a:r>
            <a:r>
              <a:rPr lang="zh-CN" altLang="en-US" sz="1400" dirty="0" smtClean="0">
                <a:latin typeface="黑体" pitchFamily="2" charset="-122"/>
                <a:ea typeface="黑体" pitchFamily="2" charset="-122"/>
              </a:rPr>
              <a:t>、江南磨坊山</a:t>
            </a:r>
            <a:r>
              <a:rPr lang="zh-CN" altLang="en-US" sz="1400" dirty="0">
                <a:latin typeface="黑体" pitchFamily="2" charset="-122"/>
                <a:ea typeface="黑体" pitchFamily="2" charset="-122"/>
              </a:rPr>
              <a:t>茶油是精选优质的油茶籽原料，采用纯物理冷压榨工艺，获取初榨头道油精炼而成，全过程均为物理方法，使历经五季生长的优质山茶籽精华无污染地被提取出来。产品均不添加任何化学元素合成添加剂。风味、营养素保留完整，是真正的纯天然有机食用油。并先后获</a:t>
            </a:r>
            <a:r>
              <a:rPr lang="en-US" altLang="zh-CN" sz="1400" dirty="0">
                <a:latin typeface="黑体" pitchFamily="2" charset="-122"/>
                <a:ea typeface="黑体" pitchFamily="2" charset="-122"/>
              </a:rPr>
              <a:t>“</a:t>
            </a:r>
            <a:r>
              <a:rPr lang="zh-CN" altLang="en-US" sz="1400" dirty="0">
                <a:latin typeface="黑体" pitchFamily="2" charset="-122"/>
                <a:ea typeface="黑体" pitchFamily="2" charset="-122"/>
              </a:rPr>
              <a:t>有机食品</a:t>
            </a:r>
            <a:r>
              <a:rPr lang="en-US" altLang="zh-CN" sz="1400" dirty="0">
                <a:latin typeface="黑体" pitchFamily="2" charset="-122"/>
                <a:ea typeface="黑体" pitchFamily="2" charset="-122"/>
              </a:rPr>
              <a:t>”</a:t>
            </a:r>
            <a:r>
              <a:rPr lang="zh-CN" altLang="en-US" sz="1400" dirty="0">
                <a:latin typeface="黑体" pitchFamily="2" charset="-122"/>
                <a:ea typeface="黑体" pitchFamily="2" charset="-122"/>
              </a:rPr>
              <a:t>认证，</a:t>
            </a:r>
            <a:r>
              <a:rPr lang="en-US" altLang="zh-CN" sz="1400" dirty="0">
                <a:latin typeface="黑体" pitchFamily="2" charset="-122"/>
                <a:ea typeface="黑体" pitchFamily="2" charset="-122"/>
              </a:rPr>
              <a:t>“</a:t>
            </a:r>
            <a:r>
              <a:rPr lang="zh-CN" altLang="en-US" sz="1400" dirty="0">
                <a:latin typeface="黑体" pitchFamily="2" charset="-122"/>
                <a:ea typeface="黑体" pitchFamily="2" charset="-122"/>
              </a:rPr>
              <a:t>江西名牌农产品</a:t>
            </a:r>
            <a:r>
              <a:rPr lang="en-US" altLang="zh-CN" sz="1400" dirty="0">
                <a:latin typeface="黑体" pitchFamily="2" charset="-122"/>
                <a:ea typeface="黑体" pitchFamily="2" charset="-122"/>
              </a:rPr>
              <a:t>”“</a:t>
            </a:r>
            <a:r>
              <a:rPr lang="zh-CN" altLang="en-US" sz="1400" dirty="0">
                <a:latin typeface="黑体" pitchFamily="2" charset="-122"/>
                <a:ea typeface="黑体" pitchFamily="2" charset="-122"/>
              </a:rPr>
              <a:t>江西省著名商标</a:t>
            </a:r>
            <a:r>
              <a:rPr lang="en-US" altLang="zh-CN" sz="1400" dirty="0">
                <a:latin typeface="黑体" pitchFamily="2" charset="-122"/>
                <a:ea typeface="黑体" pitchFamily="2" charset="-122"/>
              </a:rPr>
              <a:t>”</a:t>
            </a:r>
            <a:r>
              <a:rPr lang="zh-CN" altLang="en-US" sz="1400" dirty="0">
                <a:latin typeface="黑体" pitchFamily="2" charset="-122"/>
                <a:ea typeface="黑体" pitchFamily="2" charset="-122"/>
              </a:rPr>
              <a:t>等荣誉称号。</a:t>
            </a:r>
            <a:endParaRPr lang="en-US" altLang="zh-CN" sz="14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4" name="图片 13" descr="500ml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725144"/>
            <a:ext cx="2520280" cy="1886532"/>
          </a:xfrm>
          <a:prstGeom prst="rect">
            <a:avLst/>
          </a:prstGeom>
        </p:spPr>
      </p:pic>
      <p:pic>
        <p:nvPicPr>
          <p:cNvPr id="15" name="图片 14" descr="2升铁罐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636912"/>
            <a:ext cx="1800200" cy="1440160"/>
          </a:xfrm>
          <a:prstGeom prst="rect">
            <a:avLst/>
          </a:prstGeom>
        </p:spPr>
      </p:pic>
      <p:pic>
        <p:nvPicPr>
          <p:cNvPr id="16" name="图片 15" descr="4升铁罐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2420888"/>
            <a:ext cx="1944216" cy="1544320"/>
          </a:xfrm>
          <a:prstGeom prst="rect">
            <a:avLst/>
          </a:prstGeom>
        </p:spPr>
      </p:pic>
      <p:pic>
        <p:nvPicPr>
          <p:cNvPr id="17" name="图片 16" descr="3L井崗源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7" y="2428868"/>
            <a:ext cx="1571636" cy="1643074"/>
          </a:xfrm>
          <a:prstGeom prst="rect">
            <a:avLst/>
          </a:prstGeom>
        </p:spPr>
      </p:pic>
      <p:pic>
        <p:nvPicPr>
          <p:cNvPr id="18" name="图片 17" descr="500乘以3礼盒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4653136"/>
            <a:ext cx="2520280" cy="1944216"/>
          </a:xfrm>
          <a:prstGeom prst="rect">
            <a:avLst/>
          </a:prstGeom>
        </p:spPr>
      </p:pic>
      <p:pic>
        <p:nvPicPr>
          <p:cNvPr id="20" name="图片 19" descr="500mlX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3" y="4581128"/>
            <a:ext cx="2467201" cy="1953650"/>
          </a:xfrm>
          <a:prstGeom prst="rect">
            <a:avLst/>
          </a:prstGeom>
        </p:spPr>
      </p:pic>
      <p:pic>
        <p:nvPicPr>
          <p:cNvPr id="21" name="图片 20" descr="750mlX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60006" y="2276872"/>
            <a:ext cx="2143842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内容占位符 2"/>
          <p:cNvSpPr>
            <a:spLocks noGrp="1"/>
          </p:cNvSpPr>
          <p:nvPr>
            <p:ph idx="1"/>
          </p:nvPr>
        </p:nvSpPr>
        <p:spPr>
          <a:xfrm>
            <a:off x="1187450" y="620713"/>
            <a:ext cx="6697663" cy="28733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zh-CN" altLang="en-US" sz="1500" smtClean="0">
                <a:latin typeface="方正大黑简体"/>
                <a:ea typeface="方正大黑简体"/>
                <a:cs typeface="方正大黑简体"/>
              </a:rPr>
              <a:t>茶油有两种制取工艺：</a:t>
            </a:r>
            <a:endParaRPr lang="en-US" altLang="zh-CN" sz="1500" smtClean="0">
              <a:latin typeface="方正大黑简体"/>
              <a:ea typeface="方正大黑简体"/>
              <a:cs typeface="方正大黑简体"/>
            </a:endParaRPr>
          </a:p>
          <a:p>
            <a:pPr marL="0" indent="0">
              <a:buFont typeface="Arial" charset="0"/>
              <a:buNone/>
            </a:pPr>
            <a:r>
              <a:rPr lang="zh-CN" altLang="en-US" sz="1500" smtClean="0">
                <a:latin typeface="方正大黑简体"/>
                <a:ea typeface="方正大黑简体"/>
                <a:cs typeface="方正大黑简体"/>
              </a:rPr>
              <a:t>压榨法和浸出法</a:t>
            </a:r>
            <a:endParaRPr lang="en-US" altLang="zh-CN" sz="1500" smtClean="0">
              <a:latin typeface="方正大黑简体"/>
              <a:ea typeface="方正大黑简体"/>
              <a:cs typeface="方正大黑简体"/>
            </a:endParaRPr>
          </a:p>
        </p:txBody>
      </p:sp>
      <p:pic>
        <p:nvPicPr>
          <p:cNvPr id="19458" name="内容占位符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692150"/>
            <a:ext cx="25923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1187450" y="2852738"/>
            <a:ext cx="66976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latin typeface="方正大黑简体"/>
                <a:ea typeface="方正大黑简体"/>
                <a:cs typeface="方正大黑简体"/>
              </a:rPr>
              <a:t>压榨法</a:t>
            </a:r>
            <a:r>
              <a:rPr lang="zh-CN" altLang="en-US" sz="1400">
                <a:latin typeface="黑体" pitchFamily="2" charset="-122"/>
                <a:ea typeface="黑体" pitchFamily="2" charset="-122"/>
              </a:rPr>
              <a:t>就是采用纯物理压榨制油工艺，经过选料，物理压榨，最后经过天然植物过滤技术生产而成。不添加任何化学物质，保留了油料内的丰富营养，无化学溶剂污染，保证产品安全、纯正、营养、美味，符合人体健康需求。</a:t>
            </a:r>
          </a:p>
        </p:txBody>
      </p:sp>
      <p:sp>
        <p:nvSpPr>
          <p:cNvPr id="19460" name="TextBox 14"/>
          <p:cNvSpPr txBox="1">
            <a:spLocks noChangeArrowheads="1"/>
          </p:cNvSpPr>
          <p:nvPr/>
        </p:nvSpPr>
        <p:spPr bwMode="auto">
          <a:xfrm>
            <a:off x="1187450" y="4005263"/>
            <a:ext cx="66976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latin typeface="方正大黑简体"/>
                <a:ea typeface="方正大黑简体"/>
                <a:cs typeface="方正大黑简体"/>
              </a:rPr>
              <a:t>浸出法</a:t>
            </a:r>
            <a:r>
              <a:rPr lang="zh-CN" altLang="en-US" sz="1400">
                <a:latin typeface="黑体" pitchFamily="2" charset="-122"/>
                <a:ea typeface="黑体" pitchFamily="2" charset="-122"/>
              </a:rPr>
              <a:t>就是采用溶剂油（乙烷）将油脂原料经过充分浸泡后进行高温提取，经过</a:t>
            </a:r>
            <a:r>
              <a:rPr lang="en-US" altLang="zh-CN" sz="1400">
                <a:latin typeface="黑体" pitchFamily="2" charset="-122"/>
                <a:ea typeface="黑体" pitchFamily="2" charset="-122"/>
              </a:rPr>
              <a:t>“</a:t>
            </a:r>
            <a:r>
              <a:rPr lang="zh-CN" altLang="en-US" sz="1400">
                <a:latin typeface="黑体" pitchFamily="2" charset="-122"/>
                <a:ea typeface="黑体" pitchFamily="2" charset="-122"/>
              </a:rPr>
              <a:t>六脱</a:t>
            </a:r>
            <a:r>
              <a:rPr lang="en-US" altLang="zh-CN" sz="1400">
                <a:latin typeface="黑体" pitchFamily="2" charset="-122"/>
                <a:ea typeface="黑体" pitchFamily="2" charset="-122"/>
              </a:rPr>
              <a:t>”</a:t>
            </a:r>
            <a:r>
              <a:rPr lang="zh-CN" altLang="en-US" sz="1400">
                <a:latin typeface="黑体" pitchFamily="2" charset="-122"/>
                <a:ea typeface="黑体" pitchFamily="2" charset="-122"/>
              </a:rPr>
              <a:t>工艺（即脱脂、脱酸、脱胶、脱水、脱色、脱臭）加工而成。</a:t>
            </a:r>
          </a:p>
        </p:txBody>
      </p:sp>
      <p:sp>
        <p:nvSpPr>
          <p:cNvPr id="19461" name="TextBox 17"/>
          <p:cNvSpPr txBox="1">
            <a:spLocks noChangeArrowheads="1"/>
          </p:cNvSpPr>
          <p:nvPr/>
        </p:nvSpPr>
        <p:spPr bwMode="auto">
          <a:xfrm>
            <a:off x="1187450" y="5157788"/>
            <a:ext cx="66976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>
                <a:latin typeface="方正大黑简体"/>
                <a:ea typeface="方正大黑简体"/>
                <a:cs typeface="方正大黑简体"/>
              </a:rPr>
              <a:t>茶母山、井崗源牌山茶油采用纯低温压榨技术，能最大限度地保留茶油的营养素，整个过程没有污染，不含任何添加剂，没有溶剂残留，是真正的天然有机绿色食品。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内容占位符 2"/>
          <p:cNvSpPr txBox="1">
            <a:spLocks/>
          </p:cNvSpPr>
          <p:nvPr/>
        </p:nvSpPr>
        <p:spPr bwMode="auto">
          <a:xfrm>
            <a:off x="1339850" y="773113"/>
            <a:ext cx="669766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sz="1500">
                <a:latin typeface="方正大黑简体"/>
                <a:ea typeface="方正大黑简体"/>
                <a:cs typeface="方正大黑简体"/>
              </a:rPr>
              <a:t>膳食原则</a:t>
            </a:r>
            <a:endParaRPr lang="en-US" altLang="zh-CN" sz="1500">
              <a:latin typeface="方正大黑简体"/>
              <a:ea typeface="方正大黑简体"/>
              <a:cs typeface="方正大黑简体"/>
            </a:endParaRPr>
          </a:p>
        </p:txBody>
      </p:sp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484313"/>
            <a:ext cx="76327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营业执照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88640"/>
            <a:ext cx="5688632" cy="3168352"/>
          </a:xfrm>
          <a:prstGeom prst="rect">
            <a:avLst/>
          </a:prstGeom>
        </p:spPr>
      </p:pic>
      <p:pic>
        <p:nvPicPr>
          <p:cNvPr id="5" name="图片 4" descr="食品许可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3429000"/>
            <a:ext cx="5544615" cy="3205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020有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51" y="404664"/>
            <a:ext cx="4321233" cy="6192011"/>
          </a:xfrm>
          <a:prstGeom prst="rect">
            <a:avLst/>
          </a:prstGeom>
        </p:spPr>
      </p:pic>
      <p:pic>
        <p:nvPicPr>
          <p:cNvPr id="7" name="图片 6" descr="有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269" y="428604"/>
            <a:ext cx="4402486" cy="60693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463</Words>
  <Application>Microsoft Office PowerPoint</Application>
  <PresentationFormat>全屏显示(4:3)</PresentationFormat>
  <Paragraphs>23</Paragraphs>
  <Slides>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主题​​</vt:lpstr>
      <vt:lpstr>江西佳达实业有限公司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江西佳达实业有限公司</dc:title>
  <dc:creator>微软用户</dc:creator>
  <cp:lastModifiedBy>微软用户</cp:lastModifiedBy>
  <cp:revision>28</cp:revision>
  <dcterms:created xsi:type="dcterms:W3CDTF">2013-02-25T06:08:37Z</dcterms:created>
  <dcterms:modified xsi:type="dcterms:W3CDTF">2022-09-20T08:07:09Z</dcterms:modified>
</cp:coreProperties>
</file>